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8" r:id="rId9"/>
    <p:sldId id="267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830"/>
    <a:srgbClr val="EDD01C"/>
    <a:srgbClr val="F5E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5" autoAdjust="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30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04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63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10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87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36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5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99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41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3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14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D830"/>
            </a:gs>
            <a:gs pos="29000">
              <a:schemeClr val="bg2">
                <a:tint val="45000"/>
                <a:shade val="99000"/>
                <a:satMod val="35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A9D2-3C5C-470A-A3B3-A0E85C5B333C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4E50D-6E97-44E7-8049-26A5E9C25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89" y="6095566"/>
            <a:ext cx="982857" cy="4617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15" y="6095566"/>
            <a:ext cx="982857" cy="46171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91" y="6095566"/>
            <a:ext cx="982857" cy="4617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1" y="6093296"/>
            <a:ext cx="982857" cy="46171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38" y="6093296"/>
            <a:ext cx="982857" cy="46171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33" y="6093296"/>
            <a:ext cx="982857" cy="461714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0" y="5826472"/>
            <a:ext cx="9144000" cy="0"/>
          </a:xfrm>
          <a:prstGeom prst="line">
            <a:avLst/>
          </a:prstGeom>
          <a:ln w="25400">
            <a:solidFill>
              <a:srgbClr val="EDD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75764" y="2896791"/>
            <a:ext cx="65978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Arial" pitchFamily="34" charset="0"/>
                <a:cs typeface="Arial" pitchFamily="34" charset="0"/>
              </a:rPr>
              <a:t>Radicalisation Awareness Network</a:t>
            </a:r>
          </a:p>
          <a:p>
            <a:pPr algn="ctr"/>
            <a:endParaRPr lang="nl-NL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400" b="1" dirty="0" smtClean="0">
                <a:latin typeface="Arial" pitchFamily="34" charset="0"/>
                <a:cs typeface="Arial" pitchFamily="34" charset="0"/>
              </a:rPr>
              <a:t>Maarten van de Donk</a:t>
            </a:r>
            <a:endParaRPr lang="nl-NL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400" b="1" dirty="0" smtClean="0">
                <a:latin typeface="Arial" pitchFamily="34" charset="0"/>
                <a:cs typeface="Arial" pitchFamily="34" charset="0"/>
              </a:rPr>
              <a:t>NAVT Conference, The Hague November 5th</a:t>
            </a:r>
            <a:endParaRPr lang="nl-NL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18" y="6099539"/>
            <a:ext cx="982857" cy="46171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4" y="5956033"/>
            <a:ext cx="1713328" cy="5718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6"/>
          <a:stretch/>
        </p:blipFill>
        <p:spPr>
          <a:xfrm>
            <a:off x="8924928" y="6092780"/>
            <a:ext cx="192881" cy="461714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6"/>
          <a:stretch/>
        </p:blipFill>
        <p:spPr>
          <a:xfrm>
            <a:off x="10030" y="6097542"/>
            <a:ext cx="192881" cy="4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/>
          <p:cNvCxnSpPr/>
          <p:nvPr/>
        </p:nvCxnSpPr>
        <p:spPr>
          <a:xfrm>
            <a:off x="0" y="6427145"/>
            <a:ext cx="9144000" cy="0"/>
          </a:xfrm>
          <a:prstGeom prst="line">
            <a:avLst/>
          </a:prstGeom>
          <a:ln w="6350">
            <a:solidFill>
              <a:srgbClr val="EDD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7" y="6540227"/>
            <a:ext cx="5302857" cy="251429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6841421" y="6540227"/>
            <a:ext cx="2293056" cy="25142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8600" y="6540226"/>
            <a:ext cx="2293056" cy="251429"/>
          </a:xfrm>
          <a:prstGeom prst="rect">
            <a:avLst/>
          </a:prstGeom>
        </p:spPr>
      </p:pic>
      <p:sp>
        <p:nvSpPr>
          <p:cNvPr id="1028" name="Rechthoek 1027"/>
          <p:cNvSpPr/>
          <p:nvPr/>
        </p:nvSpPr>
        <p:spPr>
          <a:xfrm>
            <a:off x="107504" y="6525344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Afbeelding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" y="6454963"/>
            <a:ext cx="1023936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971600" y="51906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comes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from</a:t>
            </a:r>
            <a:endParaRPr lang="nl-N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51520" y="1268760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3200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Commission</a:t>
            </a:r>
            <a:endParaRPr lang="nl-NL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3200" dirty="0" smtClean="0">
                <a:latin typeface="Arial" pitchFamily="34" charset="0"/>
                <a:cs typeface="Arial" pitchFamily="34" charset="0"/>
              </a:rPr>
              <a:t>DG Home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Commissioner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 Cecilia </a:t>
            </a:r>
            <a:r>
              <a:rPr lang="nl-NL" sz="3200" dirty="0" err="1">
                <a:latin typeface="Arial" pitchFamily="34" charset="0"/>
                <a:cs typeface="Arial" pitchFamily="34" charset="0"/>
              </a:rPr>
              <a:t>Malmström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19" y="1352124"/>
            <a:ext cx="3568449" cy="494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/>
          <p:cNvCxnSpPr/>
          <p:nvPr/>
        </p:nvCxnSpPr>
        <p:spPr>
          <a:xfrm>
            <a:off x="0" y="6427145"/>
            <a:ext cx="9144000" cy="0"/>
          </a:xfrm>
          <a:prstGeom prst="line">
            <a:avLst/>
          </a:prstGeom>
          <a:ln w="6350">
            <a:solidFill>
              <a:srgbClr val="EDD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7" y="6540227"/>
            <a:ext cx="5302857" cy="251429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6841421" y="6540227"/>
            <a:ext cx="2293056" cy="25142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8600" y="6540226"/>
            <a:ext cx="2293056" cy="251429"/>
          </a:xfrm>
          <a:prstGeom prst="rect">
            <a:avLst/>
          </a:prstGeom>
        </p:spPr>
      </p:pic>
      <p:sp>
        <p:nvSpPr>
          <p:cNvPr id="1028" name="Rechthoek 1027"/>
          <p:cNvSpPr/>
          <p:nvPr/>
        </p:nvSpPr>
        <p:spPr>
          <a:xfrm>
            <a:off x="107504" y="6525344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Afbeelding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" y="6454963"/>
            <a:ext cx="1023936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Ovaal 1"/>
          <p:cNvSpPr/>
          <p:nvPr/>
        </p:nvSpPr>
        <p:spPr>
          <a:xfrm>
            <a:off x="1691680" y="2714802"/>
            <a:ext cx="576064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RADICALISATION</a:t>
            </a:r>
            <a:endParaRPr lang="nl-NL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IJL-OMLAAG 3"/>
          <p:cNvSpPr/>
          <p:nvPr/>
        </p:nvSpPr>
        <p:spPr>
          <a:xfrm>
            <a:off x="1110238" y="548680"/>
            <a:ext cx="505477" cy="2166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>
            <a:off x="1194226" y="4149080"/>
            <a:ext cx="505477" cy="2166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674235" y="980728"/>
            <a:ext cx="1377485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674235" y="980728"/>
            <a:ext cx="1377485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949198" y="1469975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rial" pitchFamily="34" charset="0"/>
                <a:cs typeface="Arial" pitchFamily="34" charset="0"/>
              </a:rPr>
              <a:t>Prevention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949198" y="500130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rial" pitchFamily="34" charset="0"/>
                <a:cs typeface="Arial" pitchFamily="34" charset="0"/>
              </a:rPr>
              <a:t>Deradicalisation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980345" y="51444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Arial" pitchFamily="34" charset="0"/>
                <a:cs typeface="Arial" pitchFamily="34" charset="0"/>
              </a:rPr>
              <a:t>Goal</a:t>
            </a:r>
            <a:endParaRPr lang="nl-NL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/>
          <p:cNvCxnSpPr/>
          <p:nvPr/>
        </p:nvCxnSpPr>
        <p:spPr>
          <a:xfrm>
            <a:off x="0" y="6427145"/>
            <a:ext cx="9144000" cy="0"/>
          </a:xfrm>
          <a:prstGeom prst="line">
            <a:avLst/>
          </a:prstGeom>
          <a:ln w="6350">
            <a:solidFill>
              <a:srgbClr val="EDD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7" y="6540227"/>
            <a:ext cx="5302857" cy="251429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6841421" y="6540227"/>
            <a:ext cx="2293056" cy="25142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8600" y="6540226"/>
            <a:ext cx="2293056" cy="251429"/>
          </a:xfrm>
          <a:prstGeom prst="rect">
            <a:avLst/>
          </a:prstGeom>
        </p:spPr>
      </p:pic>
      <p:sp>
        <p:nvSpPr>
          <p:cNvPr id="1028" name="Rechthoek 1027"/>
          <p:cNvSpPr/>
          <p:nvPr/>
        </p:nvSpPr>
        <p:spPr>
          <a:xfrm>
            <a:off x="107504" y="6525344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Afbeelding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" y="6454963"/>
            <a:ext cx="1023936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5" name="Tekstvak 14"/>
          <p:cNvSpPr txBox="1"/>
          <p:nvPr/>
        </p:nvSpPr>
        <p:spPr>
          <a:xfrm>
            <a:off x="229926" y="514441"/>
            <a:ext cx="8662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is the Radicalisation Awareness Network?</a:t>
            </a:r>
            <a:endParaRPr lang="nl-N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9926" y="1988840"/>
            <a:ext cx="86625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Connecting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on radicalisation on the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grassroots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level.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3200" dirty="0" smtClean="0">
                <a:latin typeface="Arial" pitchFamily="34" charset="0"/>
                <a:cs typeface="Arial" pitchFamily="34" charset="0"/>
              </a:rPr>
              <a:t>Network of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networks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: 8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dealing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a subject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representing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profession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nl-NL" sz="3200" smtClean="0">
                <a:latin typeface="Arial" pitchFamily="34" charset="0"/>
                <a:cs typeface="Arial" pitchFamily="34" charset="0"/>
              </a:rPr>
              <a:t>group.</a:t>
            </a:r>
            <a:endParaRPr lang="nl-NL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Steering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committee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consisting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Commission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chairmen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Groups</a:t>
            </a:r>
            <a:endParaRPr lang="nl-NL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Secretariat</a:t>
            </a:r>
            <a:endParaRPr lang="nl-NL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2012-2016</a:t>
            </a:r>
            <a:endParaRPr lang="nl-NL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nl-NL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/>
          <p:cNvCxnSpPr/>
          <p:nvPr/>
        </p:nvCxnSpPr>
        <p:spPr>
          <a:xfrm>
            <a:off x="0" y="6427145"/>
            <a:ext cx="9144000" cy="0"/>
          </a:xfrm>
          <a:prstGeom prst="line">
            <a:avLst/>
          </a:prstGeom>
          <a:ln w="6350">
            <a:solidFill>
              <a:srgbClr val="EDD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7" y="6540227"/>
            <a:ext cx="5302857" cy="251429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6841421" y="6540227"/>
            <a:ext cx="2293056" cy="25142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8600" y="6540226"/>
            <a:ext cx="2293056" cy="251429"/>
          </a:xfrm>
          <a:prstGeom prst="rect">
            <a:avLst/>
          </a:prstGeom>
        </p:spPr>
      </p:pic>
      <p:sp>
        <p:nvSpPr>
          <p:cNvPr id="1028" name="Rechthoek 1027"/>
          <p:cNvSpPr/>
          <p:nvPr/>
        </p:nvSpPr>
        <p:spPr>
          <a:xfrm>
            <a:off x="107504" y="6525344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Afbeelding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" y="6454963"/>
            <a:ext cx="1023936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5" name="Tekstvak 14"/>
          <p:cNvSpPr txBox="1"/>
          <p:nvPr/>
        </p:nvSpPr>
        <p:spPr>
          <a:xfrm>
            <a:off x="229926" y="514441"/>
            <a:ext cx="866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are the </a:t>
            </a:r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main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deliverables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nl-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16157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6652" y="1340768"/>
            <a:ext cx="5710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Strengthening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of field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workers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exchange of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knowledge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practices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" y="3675921"/>
            <a:ext cx="3523260" cy="251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067944" y="3900030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Giving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policy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advice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decision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makers on European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level.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/>
          <p:cNvCxnSpPr/>
          <p:nvPr/>
        </p:nvCxnSpPr>
        <p:spPr>
          <a:xfrm>
            <a:off x="0" y="6427145"/>
            <a:ext cx="9144000" cy="0"/>
          </a:xfrm>
          <a:prstGeom prst="line">
            <a:avLst/>
          </a:prstGeom>
          <a:ln w="6350">
            <a:solidFill>
              <a:srgbClr val="EDD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7" y="6540227"/>
            <a:ext cx="5302857" cy="251429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6841421" y="6540227"/>
            <a:ext cx="2293056" cy="25142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8600" y="6540226"/>
            <a:ext cx="2293056" cy="251429"/>
          </a:xfrm>
          <a:prstGeom prst="rect">
            <a:avLst/>
          </a:prstGeom>
        </p:spPr>
      </p:pic>
      <p:sp>
        <p:nvSpPr>
          <p:cNvPr id="1028" name="Rechthoek 1027"/>
          <p:cNvSpPr/>
          <p:nvPr/>
        </p:nvSpPr>
        <p:spPr>
          <a:xfrm>
            <a:off x="107504" y="6525344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Afbeelding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" y="6454963"/>
            <a:ext cx="1023936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5" name="Tekstvak 14"/>
          <p:cNvSpPr txBox="1"/>
          <p:nvPr/>
        </p:nvSpPr>
        <p:spPr>
          <a:xfrm>
            <a:off x="229926" y="514441"/>
            <a:ext cx="866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nl-N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6" y="1268760"/>
            <a:ext cx="15121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52891" y="1484784"/>
            <a:ext cx="2819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Voices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Victims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of </a:t>
            </a:r>
          </a:p>
          <a:p>
            <a:pPr algn="ctr"/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Terrorism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22" y="1402025"/>
            <a:ext cx="2474218" cy="185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607654" y="1977226"/>
            <a:ext cx="191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rial" pitchFamily="34" charset="0"/>
                <a:cs typeface="Arial" pitchFamily="34" charset="0"/>
              </a:rPr>
              <a:t>Derad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78" y="40770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65287" y="4856246"/>
            <a:ext cx="207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Internet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54" y="4144597"/>
            <a:ext cx="2017543" cy="201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736601" y="4835243"/>
            <a:ext cx="205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rial" pitchFamily="34" charset="0"/>
                <a:cs typeface="Arial" pitchFamily="34" charset="0"/>
              </a:rPr>
              <a:t>Health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/>
          <p:cNvCxnSpPr/>
          <p:nvPr/>
        </p:nvCxnSpPr>
        <p:spPr>
          <a:xfrm>
            <a:off x="0" y="6427145"/>
            <a:ext cx="9144000" cy="0"/>
          </a:xfrm>
          <a:prstGeom prst="line">
            <a:avLst/>
          </a:prstGeom>
          <a:ln w="6350">
            <a:solidFill>
              <a:srgbClr val="EDD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7" y="6540227"/>
            <a:ext cx="5302857" cy="251429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6841421" y="6540227"/>
            <a:ext cx="2293056" cy="25142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8600" y="6540226"/>
            <a:ext cx="2293056" cy="251429"/>
          </a:xfrm>
          <a:prstGeom prst="rect">
            <a:avLst/>
          </a:prstGeom>
        </p:spPr>
      </p:pic>
      <p:sp>
        <p:nvSpPr>
          <p:cNvPr id="1028" name="Rechthoek 1027"/>
          <p:cNvSpPr/>
          <p:nvPr/>
        </p:nvSpPr>
        <p:spPr>
          <a:xfrm>
            <a:off x="107504" y="6525344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Afbeelding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" y="6454963"/>
            <a:ext cx="1023936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5" name="Tekstvak 14"/>
          <p:cNvSpPr txBox="1"/>
          <p:nvPr/>
        </p:nvSpPr>
        <p:spPr>
          <a:xfrm>
            <a:off x="229926" y="514441"/>
            <a:ext cx="866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b="1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 2</a:t>
            </a:r>
            <a:endParaRPr lang="nl-N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380740" y="1980188"/>
            <a:ext cx="222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rial" pitchFamily="34" charset="0"/>
                <a:cs typeface="Arial" pitchFamily="34" charset="0"/>
              </a:rPr>
              <a:t>Int/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Ext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607654" y="1980189"/>
            <a:ext cx="191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Police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39499" y="4614759"/>
            <a:ext cx="2071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rial" pitchFamily="34" charset="0"/>
                <a:cs typeface="Arial" pitchFamily="34" charset="0"/>
              </a:rPr>
              <a:t>Prison &amp; </a:t>
            </a:r>
            <a:r>
              <a:rPr lang="nl-NL" sz="3200" dirty="0" err="1" smtClean="0">
                <a:latin typeface="Arial" pitchFamily="34" charset="0"/>
                <a:cs typeface="Arial" pitchFamily="34" charset="0"/>
              </a:rPr>
              <a:t>Probation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736601" y="4835243"/>
            <a:ext cx="215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rial" pitchFamily="34" charset="0"/>
                <a:cs typeface="Arial" pitchFamily="34" charset="0"/>
              </a:rPr>
              <a:t>Prevention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8" y="1402025"/>
            <a:ext cx="2079798" cy="19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74" y="1196752"/>
            <a:ext cx="1591067" cy="21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613"/>
          <a:stretch/>
        </p:blipFill>
        <p:spPr bwMode="auto">
          <a:xfrm>
            <a:off x="2380740" y="4353268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03" y="4231784"/>
            <a:ext cx="1810997" cy="202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9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/>
          <p:cNvCxnSpPr/>
          <p:nvPr/>
        </p:nvCxnSpPr>
        <p:spPr>
          <a:xfrm>
            <a:off x="0" y="6427145"/>
            <a:ext cx="9144000" cy="0"/>
          </a:xfrm>
          <a:prstGeom prst="line">
            <a:avLst/>
          </a:prstGeom>
          <a:ln w="6350">
            <a:solidFill>
              <a:srgbClr val="EDD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7" y="6540227"/>
            <a:ext cx="5302857" cy="251429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6841421" y="6540227"/>
            <a:ext cx="2293056" cy="25142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8600" y="6540226"/>
            <a:ext cx="2293056" cy="251429"/>
          </a:xfrm>
          <a:prstGeom prst="rect">
            <a:avLst/>
          </a:prstGeom>
        </p:spPr>
      </p:pic>
      <p:sp>
        <p:nvSpPr>
          <p:cNvPr id="1028" name="Rechthoek 1027"/>
          <p:cNvSpPr/>
          <p:nvPr/>
        </p:nvSpPr>
        <p:spPr>
          <a:xfrm>
            <a:off x="107504" y="6525344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Afbeelding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" y="6454963"/>
            <a:ext cx="1023936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5" name="Tekstvak 14"/>
          <p:cNvSpPr txBox="1"/>
          <p:nvPr/>
        </p:nvSpPr>
        <p:spPr>
          <a:xfrm>
            <a:off x="229926" y="514441"/>
            <a:ext cx="866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RAN Voices of Victims of Terrorism</a:t>
            </a:r>
            <a:endParaRPr lang="nl-N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9926" y="1988840"/>
            <a:ext cx="8662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Focus on narratives of Victims in the process of preventing people getting involved in violent radicalisation or in the process of getting them out. 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52" y="3573016"/>
            <a:ext cx="330092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2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/>
          <p:cNvCxnSpPr/>
          <p:nvPr/>
        </p:nvCxnSpPr>
        <p:spPr>
          <a:xfrm>
            <a:off x="0" y="6427145"/>
            <a:ext cx="9144000" cy="0"/>
          </a:xfrm>
          <a:prstGeom prst="line">
            <a:avLst/>
          </a:prstGeom>
          <a:ln w="6350">
            <a:solidFill>
              <a:srgbClr val="EDD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7" y="6540227"/>
            <a:ext cx="5302857" cy="251429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6841421" y="6540227"/>
            <a:ext cx="2293056" cy="25142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8600" y="6540226"/>
            <a:ext cx="2293056" cy="251429"/>
          </a:xfrm>
          <a:prstGeom prst="rect">
            <a:avLst/>
          </a:prstGeom>
        </p:spPr>
      </p:pic>
      <p:sp>
        <p:nvSpPr>
          <p:cNvPr id="1028" name="Rechthoek 1027"/>
          <p:cNvSpPr/>
          <p:nvPr/>
        </p:nvSpPr>
        <p:spPr>
          <a:xfrm>
            <a:off x="107504" y="6525344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Afbeelding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" y="6454963"/>
            <a:ext cx="1023936" cy="3417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5" name="Tekstvak 14"/>
          <p:cNvSpPr txBox="1"/>
          <p:nvPr/>
        </p:nvSpPr>
        <p:spPr>
          <a:xfrm>
            <a:off x="229926" y="514441"/>
            <a:ext cx="866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State of Play</a:t>
            </a:r>
            <a:endParaRPr lang="nl-N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9926" y="1988840"/>
            <a:ext cx="86625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All working groups have started their activities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Upcoming: High level meeting (commissioner and ministers of member states) in January 2013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Website will be launched soon</a:t>
            </a:r>
            <a:endParaRPr lang="nl-NL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nl-NL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188</Words>
  <Application>Microsoft Office PowerPoint</Application>
  <PresentationFormat>Diavoorstelling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Radar 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Diederik Ludwig</dc:creator>
  <cp:lastModifiedBy>Maarten van de Donk</cp:lastModifiedBy>
  <cp:revision>94</cp:revision>
  <dcterms:created xsi:type="dcterms:W3CDTF">2012-08-21T14:51:18Z</dcterms:created>
  <dcterms:modified xsi:type="dcterms:W3CDTF">2012-11-05T07:26:58Z</dcterms:modified>
</cp:coreProperties>
</file>